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57" r:id="rId6"/>
    <p:sldId id="269" r:id="rId7"/>
    <p:sldId id="264" r:id="rId8"/>
    <p:sldId id="265" r:id="rId9"/>
    <p:sldId id="274" r:id="rId10"/>
    <p:sldId id="266" r:id="rId11"/>
    <p:sldId id="267" r:id="rId12"/>
    <p:sldId id="273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6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7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5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8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2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6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8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1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2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6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7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05C33-8522-408D-9ACE-596B3B9A9349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F1E77E-1871-4690-865E-E4611342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innovate.utexas.edu/opportunities/prof-dev/state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Creating a Strong Teaching Philosophy and Research Narrative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8258" y="3665835"/>
            <a:ext cx="7095755" cy="1320802"/>
          </a:xfrm>
        </p:spPr>
        <p:txBody>
          <a:bodyPr>
            <a:normAutofit/>
          </a:bodyPr>
          <a:lstStyle/>
          <a:p>
            <a:r>
              <a:rPr lang="en-US" dirty="0" smtClean="0"/>
              <a:t>Javier Cavazos Vela</a:t>
            </a:r>
            <a:r>
              <a:rPr lang="en-US" dirty="0"/>
              <a:t> </a:t>
            </a:r>
            <a:r>
              <a:rPr lang="en-US" dirty="0" smtClean="0"/>
              <a:t>and Claudia Vela</a:t>
            </a:r>
          </a:p>
          <a:p>
            <a:r>
              <a:rPr lang="en-US" dirty="0" smtClean="0"/>
              <a:t>Center for Teaching Excellence (CTE)</a:t>
            </a:r>
          </a:p>
        </p:txBody>
      </p:sp>
    </p:spTree>
    <p:extLst>
      <p:ext uri="{BB962C8B-B14F-4D97-AF65-F5344CB8AC3E}">
        <p14:creationId xmlns:p14="http://schemas.microsoft.com/office/powerpoint/2010/main" val="21908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impact, quality, intentionality, and significance of your scholarship? </a:t>
            </a:r>
          </a:p>
        </p:txBody>
      </p:sp>
    </p:spTree>
    <p:extLst>
      <p:ext uri="{BB962C8B-B14F-4D97-AF65-F5344CB8AC3E}">
        <p14:creationId xmlns:p14="http://schemas.microsoft.com/office/powerpoint/2010/main" val="2350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Grant funding, citation metrics, journal acceptance ratings, impact factors, collaboration with students and colleagues </a:t>
            </a:r>
          </a:p>
          <a:p>
            <a:r>
              <a:rPr lang="en-US" dirty="0" smtClean="0"/>
              <a:t>Intentionality </a:t>
            </a:r>
          </a:p>
          <a:p>
            <a:pPr lvl="1"/>
            <a:r>
              <a:rPr lang="en-US" dirty="0" smtClean="0"/>
              <a:t>Research focus</a:t>
            </a:r>
          </a:p>
          <a:p>
            <a:pPr lvl="1"/>
            <a:r>
              <a:rPr lang="en-US" dirty="0" smtClean="0"/>
              <a:t>Connections among research, teaching, and service </a:t>
            </a:r>
          </a:p>
          <a:p>
            <a:pPr lvl="1"/>
            <a:r>
              <a:rPr lang="en-US" dirty="0" smtClean="0"/>
              <a:t>Write and collaborate with intent</a:t>
            </a:r>
          </a:p>
          <a:p>
            <a:pPr lvl="1"/>
            <a:r>
              <a:rPr lang="en-US" dirty="0" smtClean="0"/>
              <a:t>Submission to specific peer-reviewed journals or funding agencies</a:t>
            </a:r>
          </a:p>
        </p:txBody>
      </p:sp>
    </p:spTree>
    <p:extLst>
      <p:ext uri="{BB962C8B-B14F-4D97-AF65-F5344CB8AC3E}">
        <p14:creationId xmlns:p14="http://schemas.microsoft.com/office/powerpoint/2010/main" val="33681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Significance </a:t>
            </a:r>
          </a:p>
          <a:p>
            <a:pPr lvl="1"/>
            <a:r>
              <a:rPr lang="en-US" dirty="0"/>
              <a:t>Fill gaps in the literature </a:t>
            </a:r>
          </a:p>
          <a:p>
            <a:pPr lvl="1"/>
            <a:r>
              <a:rPr lang="en-US" dirty="0"/>
              <a:t>Implications that influence practice or policy</a:t>
            </a:r>
          </a:p>
          <a:p>
            <a:pPr lvl="1"/>
            <a:r>
              <a:rPr lang="en-US" dirty="0"/>
              <a:t>Provide students with research experiences </a:t>
            </a:r>
            <a:endParaRPr lang="en-US" dirty="0" smtClean="0"/>
          </a:p>
          <a:p>
            <a:pPr lvl="1"/>
            <a:r>
              <a:rPr lang="en-US" dirty="0" smtClean="0"/>
              <a:t>Grant funding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participating in this interactive workshop where we hope you met session objectives and developed a plan to improve your teaching or research philosophies. </a:t>
            </a:r>
          </a:p>
          <a:p>
            <a:r>
              <a:rPr lang="en-US" dirty="0" smtClean="0"/>
              <a:t>Please complete evaluation questions about your learning experiences and level of satisfaction. </a:t>
            </a:r>
          </a:p>
          <a:p>
            <a:r>
              <a:rPr lang="en-US" dirty="0" smtClean="0"/>
              <a:t>Please also take a look at “resources” on our website “utrgv.edu/</a:t>
            </a:r>
            <a:r>
              <a:rPr lang="en-US" dirty="0" err="1" smtClean="0"/>
              <a:t>cte</a:t>
            </a:r>
            <a:r>
              <a:rPr lang="en-US" dirty="0" smtClean="0"/>
              <a:t>” which will provide helpful and additional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Helpful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Axelrod, R. B., &amp; Cooper, C. R. (1993). Reading critically, writing well: A reader and guide (3rd ed.). New York, NY: St. Martin’s.</a:t>
            </a:r>
          </a:p>
          <a:p>
            <a:r>
              <a:rPr lang="en-US" dirty="0" err="1"/>
              <a:t>Chism</a:t>
            </a:r>
            <a:r>
              <a:rPr lang="en-US" dirty="0"/>
              <a:t>, N. V. (1998). Developing a philosophy of teaching statement. Essays on Teaching Excellence, 9, 1-2. Professional and Organizational Development Network in Higher Education.</a:t>
            </a:r>
          </a:p>
          <a:p>
            <a:r>
              <a:rPr lang="en-US" dirty="0"/>
              <a:t>Coppola, B. P. (2002). Writing a statement of teaching philosophy: Fashioning a framework for your classroom. </a:t>
            </a:r>
            <a:r>
              <a:rPr lang="en-US" i="1" dirty="0"/>
              <a:t>Journal of College Science Teaching, 31, </a:t>
            </a:r>
            <a:r>
              <a:rPr lang="en-US" dirty="0"/>
              <a:t>448.</a:t>
            </a:r>
          </a:p>
          <a:p>
            <a:r>
              <a:rPr lang="en-US" dirty="0"/>
              <a:t>Goodyear, G. E., &amp; Allchin, D. (1998). Statement of teaching philosophy. In M. Kaplan (Ed.), </a:t>
            </a:r>
            <a:r>
              <a:rPr lang="en-US" i="1" dirty="0"/>
              <a:t>To improve the academy</a:t>
            </a:r>
            <a:r>
              <a:rPr lang="en-US" dirty="0"/>
              <a:t> (pp. 103-122). Stillwater, OK: New Forums Press.</a:t>
            </a:r>
          </a:p>
          <a:p>
            <a:r>
              <a:rPr lang="en-US" dirty="0" err="1"/>
              <a:t>Hegarty</a:t>
            </a:r>
            <a:r>
              <a:rPr lang="en-US" dirty="0"/>
              <a:t>, N. (2015). The growing importance of teaching philosophy statements and what they mean for the future: Why teaching philosophy statements will affect you. </a:t>
            </a:r>
            <a:r>
              <a:rPr lang="en-US" i="1" dirty="0"/>
              <a:t>Journal of Adult Education, 44, </a:t>
            </a:r>
            <a:r>
              <a:rPr lang="en-US" dirty="0"/>
              <a:t>28.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Helpful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Kaplan, M., O’Neal, C., </a:t>
            </a:r>
            <a:r>
              <a:rPr lang="en-US" dirty="0" err="1"/>
              <a:t>Meizlish</a:t>
            </a:r>
            <a:r>
              <a:rPr lang="en-US" dirty="0"/>
              <a:t>, D., </a:t>
            </a:r>
            <a:r>
              <a:rPr lang="en-US" dirty="0" err="1"/>
              <a:t>Carillo</a:t>
            </a:r>
            <a:r>
              <a:rPr lang="en-US" dirty="0"/>
              <a:t>, R. &amp; </a:t>
            </a:r>
            <a:r>
              <a:rPr lang="en-US" dirty="0" err="1"/>
              <a:t>Kardia</a:t>
            </a:r>
            <a:r>
              <a:rPr lang="en-US" dirty="0"/>
              <a:t>, D. (</a:t>
            </a:r>
            <a:r>
              <a:rPr lang="en-US" dirty="0" err="1"/>
              <a:t>n.d.</a:t>
            </a:r>
            <a:r>
              <a:rPr lang="en-US" dirty="0"/>
              <a:t>). Rubric for Statements of Teaching Philosophy. </a:t>
            </a:r>
          </a:p>
          <a:p>
            <a:r>
              <a:rPr lang="en-US" dirty="0"/>
              <a:t>Kearns, K. D. and Sullivan, C. S. (2011). Resources and practices to help graduate students and postdoctoral fellows write statements of teaching philosophy. </a:t>
            </a:r>
            <a:r>
              <a:rPr lang="en-US" i="1" dirty="0"/>
              <a:t>Advances in Physiology Education, 35, </a:t>
            </a:r>
            <a:r>
              <a:rPr lang="en-US" dirty="0"/>
              <a:t>136-145.</a:t>
            </a:r>
          </a:p>
          <a:p>
            <a:r>
              <a:rPr lang="en-US" dirty="0"/>
              <a:t>Landrum, R. E., &amp; Clump, M. A. (2004). Departmental search committees and the evaluation of faculty applicants. </a:t>
            </a:r>
            <a:r>
              <a:rPr lang="en-US" i="1" dirty="0"/>
              <a:t>Teaching of Psychology, 31, </a:t>
            </a:r>
            <a:r>
              <a:rPr lang="en-US" dirty="0"/>
              <a:t>12-17.</a:t>
            </a:r>
          </a:p>
          <a:p>
            <a:r>
              <a:rPr lang="en-US" dirty="0" err="1"/>
              <a:t>Schönwetter</a:t>
            </a:r>
            <a:r>
              <a:rPr lang="en-US" dirty="0"/>
              <a:t>, D. J., </a:t>
            </a:r>
            <a:r>
              <a:rPr lang="en-US" dirty="0" err="1"/>
              <a:t>Sokal</a:t>
            </a:r>
            <a:r>
              <a:rPr lang="en-US" dirty="0"/>
              <a:t>, L., Friesen, M., &amp; Taylor, K.L. (2002). Teaching philosophies reconsidered: A conceptual model for the development and evaluation of teaching philosophy statements. </a:t>
            </a:r>
            <a:r>
              <a:rPr lang="en-US" i="1" dirty="0"/>
              <a:t>International Journal of Academic Development, 7,</a:t>
            </a:r>
            <a:r>
              <a:rPr lang="en-US" dirty="0"/>
              <a:t> 83-97.</a:t>
            </a:r>
          </a:p>
          <a:p>
            <a:r>
              <a:rPr lang="en-US" dirty="0"/>
              <a:t>The University of Texas at Austin Faculty Innovation Center (2017). Teaching statement. Retrieved from </a:t>
            </a:r>
            <a:r>
              <a:rPr lang="en-US" dirty="0">
                <a:hlinkClick r:id="rId2"/>
              </a:rPr>
              <a:t>https://facultyinnovate.utexas.edu/opportunities/prof-dev/statement</a:t>
            </a:r>
            <a:endParaRPr lang="en-US" dirty="0"/>
          </a:p>
          <a:p>
            <a:r>
              <a:rPr lang="en-US" dirty="0"/>
              <a:t>Weimer, M. (2011). Writing better teaching philosophy statements. </a:t>
            </a:r>
            <a:r>
              <a:rPr lang="en-US" i="1" dirty="0"/>
              <a:t>The Teaching Professor, 25, </a:t>
            </a:r>
            <a:r>
              <a:rPr lang="en-US" dirty="0"/>
              <a:t>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87063" cy="3318936"/>
          </a:xfrm>
        </p:spPr>
        <p:txBody>
          <a:bodyPr/>
          <a:lstStyle/>
          <a:p>
            <a:r>
              <a:rPr lang="en-US" dirty="0" smtClean="0"/>
              <a:t>After this interactive workshop, you will be able to: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Recognize potential </a:t>
            </a:r>
            <a:r>
              <a:rPr lang="en-US" dirty="0" smtClean="0"/>
              <a:t>key areas of a statement of teaching philosophy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Identify</a:t>
            </a:r>
            <a:r>
              <a:rPr lang="en-US" dirty="0" smtClean="0"/>
              <a:t> potential structure for a statement of teaching philosophy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Evaluate </a:t>
            </a:r>
            <a:r>
              <a:rPr lang="en-US" dirty="0" smtClean="0"/>
              <a:t>a statement of teaching philosophy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Create a plan </a:t>
            </a:r>
            <a:r>
              <a:rPr lang="en-US" dirty="0" smtClean="0"/>
              <a:t>to improve your teaching and research philosophies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21" y="2428704"/>
            <a:ext cx="35649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smtClean="0">
                <a:solidFill>
                  <a:srgbClr val="7030A0"/>
                </a:solidFill>
              </a:rPr>
              <a:t>5-minutes</a:t>
            </a:r>
            <a:r>
              <a:rPr lang="en-US" dirty="0" smtClean="0"/>
              <a:t> to reflect and respond to questions on the following handout, </a:t>
            </a:r>
            <a:r>
              <a:rPr lang="en-US" i="1" dirty="0" smtClean="0"/>
              <a:t>Statement of Teaching Philosophy: Potential Important Areas to Consider </a:t>
            </a:r>
          </a:p>
          <a:p>
            <a:r>
              <a:rPr lang="en-US" dirty="0" smtClean="0"/>
              <a:t>When you are done, turn to your neighbor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take </a:t>
            </a:r>
            <a:r>
              <a:rPr lang="en-US" dirty="0" smtClean="0">
                <a:solidFill>
                  <a:srgbClr val="7030A0"/>
                </a:solidFill>
              </a:rPr>
              <a:t>4-minutes</a:t>
            </a:r>
            <a:r>
              <a:rPr lang="en-US" dirty="0" smtClean="0"/>
              <a:t> to share your responses.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54" y="3777976"/>
            <a:ext cx="3696676" cy="24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Statement of Teaching Philosophy?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statement of teaching philosophy is a clear and concise narrative that answers the following direct question: </a:t>
            </a:r>
            <a:endParaRPr lang="en-US" dirty="0" smtClean="0"/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dirty="0"/>
              <a:t>does teaching and learning mean to you? </a:t>
            </a:r>
            <a:endParaRPr lang="en-US" sz="2400" dirty="0" smtClean="0"/>
          </a:p>
          <a:p>
            <a:r>
              <a:rPr lang="en-US" dirty="0" err="1" smtClean="0"/>
              <a:t>Hegarty</a:t>
            </a:r>
            <a:r>
              <a:rPr lang="en-US" dirty="0" smtClean="0"/>
              <a:t> </a:t>
            </a:r>
            <a:r>
              <a:rPr lang="en-US" dirty="0"/>
              <a:t>(2005) stated that a statement of teaching philosophy “is the mission statement of a faculty member which declares where they would like their teaching to go and in doing so helps to keep faculty motivated and committed to constant improvement.”</a:t>
            </a:r>
          </a:p>
        </p:txBody>
      </p:sp>
    </p:spTree>
    <p:extLst>
      <p:ext uri="{BB962C8B-B14F-4D97-AF65-F5344CB8AC3E}">
        <p14:creationId xmlns:p14="http://schemas.microsoft.com/office/powerpoint/2010/main" val="3866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Key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Ideas or theories toward teaching and learning </a:t>
            </a:r>
          </a:p>
          <a:p>
            <a:r>
              <a:rPr lang="en-US" dirty="0" smtClean="0"/>
              <a:t>Personal views toward teaching </a:t>
            </a:r>
          </a:p>
          <a:p>
            <a:r>
              <a:rPr lang="en-US" dirty="0" smtClean="0"/>
              <a:t>Teaching strategies </a:t>
            </a:r>
          </a:p>
          <a:p>
            <a:r>
              <a:rPr lang="en-US" dirty="0"/>
              <a:t>L</a:t>
            </a:r>
            <a:r>
              <a:rPr lang="en-US" dirty="0" smtClean="0"/>
              <a:t>earning environment </a:t>
            </a:r>
          </a:p>
          <a:p>
            <a:r>
              <a:rPr lang="en-US" dirty="0" smtClean="0"/>
              <a:t>Student learning objectives </a:t>
            </a:r>
            <a:endParaRPr lang="en-US" dirty="0"/>
          </a:p>
          <a:p>
            <a:r>
              <a:rPr lang="en-US" dirty="0" smtClean="0"/>
              <a:t>Assessment activities </a:t>
            </a:r>
          </a:p>
          <a:p>
            <a:r>
              <a:rPr lang="en-US" dirty="0" smtClean="0"/>
              <a:t>Professional development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2876062"/>
            <a:ext cx="4740459" cy="29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Philosophy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225745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Between one and two pages </a:t>
            </a:r>
            <a:r>
              <a:rPr lang="en-US" dirty="0" smtClean="0"/>
              <a:t>long; single-spaced; and 11 or 12-point font</a:t>
            </a:r>
            <a:endParaRPr lang="en-US" dirty="0"/>
          </a:p>
          <a:p>
            <a:r>
              <a:rPr lang="en-US" dirty="0"/>
              <a:t>A personal narrative</a:t>
            </a:r>
          </a:p>
          <a:p>
            <a:r>
              <a:rPr lang="en-US" dirty="0"/>
              <a:t>Evidence of personal beliefs and values</a:t>
            </a:r>
          </a:p>
          <a:p>
            <a:r>
              <a:rPr lang="en-US" dirty="0"/>
              <a:t>Representative of experience and practice</a:t>
            </a:r>
          </a:p>
          <a:p>
            <a:r>
              <a:rPr lang="en-US" dirty="0"/>
              <a:t>Showcase for strengths</a:t>
            </a:r>
          </a:p>
          <a:p>
            <a:r>
              <a:rPr lang="en-US" dirty="0"/>
              <a:t>Place that points to directions toward future growth</a:t>
            </a:r>
          </a:p>
          <a:p>
            <a:r>
              <a:rPr lang="en-US" dirty="0"/>
              <a:t>Effective abstract for a teaching </a:t>
            </a:r>
            <a:r>
              <a:rPr lang="en-US" dirty="0" smtClean="0"/>
              <a:t>portfolio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76" y="2453975"/>
            <a:ext cx="3422307" cy="20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52188" y="750446"/>
            <a:ext cx="6626225" cy="47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activity is to evaluate a statement of teaching philosophy. Evaluate your neighbor’s statement of teaching philosophy using our rubric.</a:t>
            </a:r>
          </a:p>
          <a:p>
            <a:r>
              <a:rPr lang="en-US" dirty="0" smtClean="0"/>
              <a:t>Take 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-minutes</a:t>
            </a:r>
            <a:r>
              <a:rPr lang="en-US" dirty="0" smtClean="0"/>
              <a:t> to evaluate and make sure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to provide feedback to make improvements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49" y="3681045"/>
            <a:ext cx="4083973" cy="22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151604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areas of your partner’s statement of teaching philosophy are strong? </a:t>
            </a:r>
          </a:p>
          <a:p>
            <a:r>
              <a:rPr lang="en-US" dirty="0" smtClean="0"/>
              <a:t>What areas could use improvement?</a:t>
            </a:r>
          </a:p>
          <a:p>
            <a:r>
              <a:rPr lang="en-US" dirty="0" smtClean="0"/>
              <a:t>What needs to be done to improve these areas? </a:t>
            </a:r>
          </a:p>
          <a:p>
            <a:r>
              <a:rPr lang="en-US" dirty="0" smtClean="0"/>
              <a:t>What do you think about </a:t>
            </a:r>
            <a:r>
              <a:rPr lang="en-US" dirty="0" smtClean="0"/>
              <a:t>the potential areas to include in a statement of teaching philosophy? </a:t>
            </a:r>
          </a:p>
          <a:p>
            <a:r>
              <a:rPr lang="en-US" dirty="0" smtClean="0"/>
              <a:t>Are there some that you would not include or others that you would include?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3" y="2425013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1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490</TotalTime>
  <Words>743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Creating a Strong Teaching Philosophy and Research Narrative</vt:lpstr>
      <vt:lpstr>Learning Objectives</vt:lpstr>
      <vt:lpstr>Focus Activity</vt:lpstr>
      <vt:lpstr>What is a Statement of Teaching Philosophy?</vt:lpstr>
      <vt:lpstr>Potential Key Areas</vt:lpstr>
      <vt:lpstr>Teaching Philosophy Structure</vt:lpstr>
      <vt:lpstr>PowerPoint Presentation</vt:lpstr>
      <vt:lpstr>Focus Activity</vt:lpstr>
      <vt:lpstr>Reflection</vt:lpstr>
      <vt:lpstr>Research Narrative</vt:lpstr>
      <vt:lpstr>Research Narrative</vt:lpstr>
      <vt:lpstr>Research Narrative</vt:lpstr>
      <vt:lpstr>Final Remarks</vt:lpstr>
      <vt:lpstr>References and Helpful Resources</vt:lpstr>
      <vt:lpstr>References and Helpful Resources</vt:lpstr>
    </vt:vector>
  </TitlesOfParts>
  <Company>UTPA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Strong Teaching Philosophy and Research Narrative</dc:title>
  <dc:creator>Lionel Cavazos</dc:creator>
  <cp:lastModifiedBy>javier cavazos</cp:lastModifiedBy>
  <cp:revision>21</cp:revision>
  <dcterms:created xsi:type="dcterms:W3CDTF">2017-08-25T19:33:23Z</dcterms:created>
  <dcterms:modified xsi:type="dcterms:W3CDTF">2017-09-06T15:54:39Z</dcterms:modified>
</cp:coreProperties>
</file>